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59" r:id="rId6"/>
    <p:sldId id="271" r:id="rId7"/>
    <p:sldId id="270" r:id="rId8"/>
    <p:sldId id="269" r:id="rId9"/>
    <p:sldId id="263" r:id="rId10"/>
    <p:sldId id="262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21" autoAdjust="0"/>
    <p:restoredTop sz="94660"/>
  </p:normalViewPr>
  <p:slideViewPr>
    <p:cSldViewPr>
      <p:cViewPr varScale="1">
        <p:scale>
          <a:sx n="65" d="100"/>
          <a:sy n="65" d="100"/>
        </p:scale>
        <p:origin x="-67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3B73C-5AE0-4AF5-9F8D-A925F18A8F4B}" type="datetimeFigureOut">
              <a:rPr lang="sk-SK" smtClean="0"/>
              <a:pPr/>
              <a:t>19. 11. 2014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360C-80AE-4B33-876B-259D46DE67C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3B73C-5AE0-4AF5-9F8D-A925F18A8F4B}" type="datetimeFigureOut">
              <a:rPr lang="sk-SK" smtClean="0"/>
              <a:pPr/>
              <a:t>19. 11. 2014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360C-80AE-4B33-876B-259D46DE67C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3B73C-5AE0-4AF5-9F8D-A925F18A8F4B}" type="datetimeFigureOut">
              <a:rPr lang="sk-SK" smtClean="0"/>
              <a:pPr/>
              <a:t>19. 11. 2014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360C-80AE-4B33-876B-259D46DE67C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3B73C-5AE0-4AF5-9F8D-A925F18A8F4B}" type="datetimeFigureOut">
              <a:rPr lang="sk-SK" smtClean="0"/>
              <a:pPr/>
              <a:t>19. 11. 2014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360C-80AE-4B33-876B-259D46DE67C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3B73C-5AE0-4AF5-9F8D-A925F18A8F4B}" type="datetimeFigureOut">
              <a:rPr lang="sk-SK" smtClean="0"/>
              <a:pPr/>
              <a:t>19. 11. 2014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360C-80AE-4B33-876B-259D46DE67C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3B73C-5AE0-4AF5-9F8D-A925F18A8F4B}" type="datetimeFigureOut">
              <a:rPr lang="sk-SK" smtClean="0"/>
              <a:pPr/>
              <a:t>19. 11. 2014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360C-80AE-4B33-876B-259D46DE67C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3B73C-5AE0-4AF5-9F8D-A925F18A8F4B}" type="datetimeFigureOut">
              <a:rPr lang="sk-SK" smtClean="0"/>
              <a:pPr/>
              <a:t>19. 11. 2014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360C-80AE-4B33-876B-259D46DE67C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3B73C-5AE0-4AF5-9F8D-A925F18A8F4B}" type="datetimeFigureOut">
              <a:rPr lang="sk-SK" smtClean="0"/>
              <a:pPr/>
              <a:t>19. 11. 2014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360C-80AE-4B33-876B-259D46DE67C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3B73C-5AE0-4AF5-9F8D-A925F18A8F4B}" type="datetimeFigureOut">
              <a:rPr lang="sk-SK" smtClean="0"/>
              <a:pPr/>
              <a:t>19. 11. 2014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360C-80AE-4B33-876B-259D46DE67C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3B73C-5AE0-4AF5-9F8D-A925F18A8F4B}" type="datetimeFigureOut">
              <a:rPr lang="sk-SK" smtClean="0"/>
              <a:pPr/>
              <a:t>19. 11. 2014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360C-80AE-4B33-876B-259D46DE67C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3B73C-5AE0-4AF5-9F8D-A925F18A8F4B}" type="datetimeFigureOut">
              <a:rPr lang="sk-SK" smtClean="0"/>
              <a:pPr/>
              <a:t>19. 11. 2014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360C-80AE-4B33-876B-259D46DE67C3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3B73C-5AE0-4AF5-9F8D-A925F18A8F4B}" type="datetimeFigureOut">
              <a:rPr lang="sk-SK" smtClean="0"/>
              <a:pPr/>
              <a:t>19. 11. 2014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A360C-80AE-4B33-876B-259D46DE67C3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láčik 3"/>
          <p:cNvSpPr/>
          <p:nvPr/>
        </p:nvSpPr>
        <p:spPr>
          <a:xfrm>
            <a:off x="1714480" y="285728"/>
            <a:ext cx="6215106" cy="3357610"/>
          </a:xfrm>
          <a:prstGeom prst="cloudCallout">
            <a:avLst>
              <a:gd name="adj1" fmla="val -23549"/>
              <a:gd name="adj2" fmla="val 77984"/>
            </a:avLst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4000" b="1" cap="all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Ako môžeme cestovať po </a:t>
            </a:r>
            <a:r>
              <a:rPr lang="sk-SK" sz="4000" b="1" cap="all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slovensku</a:t>
            </a:r>
            <a:endParaRPr lang="sk-SK" sz="4000" b="1" cap="all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BlokTextu 2"/>
          <p:cNvSpPr txBox="1"/>
          <p:nvPr/>
        </p:nvSpPr>
        <p:spPr>
          <a:xfrm>
            <a:off x="4000496" y="4214818"/>
            <a:ext cx="22156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/>
              <a:t>Mgr. </a:t>
            </a:r>
            <a:r>
              <a:rPr lang="sk-SK" b="1" dirty="0" err="1" smtClean="0"/>
              <a:t>Aneta</a:t>
            </a:r>
            <a:r>
              <a:rPr lang="sk-SK" b="1" dirty="0" smtClean="0"/>
              <a:t> </a:t>
            </a:r>
            <a:r>
              <a:rPr lang="sk-SK" b="1" dirty="0" err="1" smtClean="0"/>
              <a:t>Lajgútová</a:t>
            </a:r>
            <a:endParaRPr lang="sk-SK" b="1" dirty="0" smtClean="0"/>
          </a:p>
          <a:p>
            <a:pPr algn="ctr"/>
            <a:r>
              <a:rPr lang="sk-SK" b="1" dirty="0" smtClean="0"/>
              <a:t>©2011</a:t>
            </a:r>
            <a:endParaRPr lang="sk-SK" b="1" dirty="0"/>
          </a:p>
        </p:txBody>
      </p:sp>
      <p:sp>
        <p:nvSpPr>
          <p:cNvPr id="5" name="Tlačidlo akcie: Dopredu alebo Ďalej 4">
            <a:hlinkClick r:id="" action="ppaction://hlinkshowjump?jump=nextslide" highlightClick="1"/>
          </p:cNvPr>
          <p:cNvSpPr/>
          <p:nvPr/>
        </p:nvSpPr>
        <p:spPr>
          <a:xfrm>
            <a:off x="8001024" y="3214686"/>
            <a:ext cx="756664" cy="500066"/>
          </a:xfrm>
          <a:prstGeom prst="actionButtonForwardNext">
            <a:avLst/>
          </a:prstGeom>
          <a:solidFill>
            <a:srgbClr val="9900CC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428596" y="357166"/>
            <a:ext cx="83582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POZNÁMKY</a:t>
            </a:r>
          </a:p>
        </p:txBody>
      </p:sp>
      <p:sp>
        <p:nvSpPr>
          <p:cNvPr id="3" name="Obdĺžnik 2"/>
          <p:cNvSpPr/>
          <p:nvPr/>
        </p:nvSpPr>
        <p:spPr>
          <a:xfrm>
            <a:off x="1142976" y="1071546"/>
            <a:ext cx="7358114" cy="2857520"/>
          </a:xfrm>
          <a:prstGeom prst="rect">
            <a:avLst/>
          </a:prstGeom>
          <a:gradFill flip="none" rotWithShape="1">
            <a:gsLst>
              <a:gs pos="0">
                <a:srgbClr val="9900CC">
                  <a:shade val="30000"/>
                  <a:satMod val="115000"/>
                </a:srgbClr>
              </a:gs>
              <a:gs pos="50000">
                <a:srgbClr val="9900CC">
                  <a:shade val="67500"/>
                  <a:satMod val="115000"/>
                </a:srgbClr>
              </a:gs>
              <a:gs pos="100000">
                <a:srgbClr val="9900CC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800" dirty="0" smtClean="0">
                <a:solidFill>
                  <a:srgbClr val="FFFF00"/>
                </a:solidFill>
              </a:rPr>
              <a:t>Ako môžeme cestovať po Slovensku</a:t>
            </a:r>
          </a:p>
          <a:p>
            <a:r>
              <a:rPr lang="sk-SK" sz="2000" dirty="0" smtClean="0">
                <a:solidFill>
                  <a:srgbClr val="FF0000"/>
                </a:solidFill>
              </a:rPr>
              <a:t>Doprava</a:t>
            </a:r>
            <a:r>
              <a:rPr lang="sk-SK" sz="2000" dirty="0" smtClean="0">
                <a:solidFill>
                  <a:schemeClr val="bg1"/>
                </a:solidFill>
              </a:rPr>
              <a:t> – spôsob premiestňovania osôb a vecí z miesta na miesto</a:t>
            </a:r>
          </a:p>
          <a:p>
            <a:pPr marL="457200" indent="-457200">
              <a:buAutoNum type="arabicPeriod"/>
            </a:pPr>
            <a:r>
              <a:rPr lang="sk-SK" sz="2000" dirty="0" smtClean="0">
                <a:solidFill>
                  <a:srgbClr val="FF0000"/>
                </a:solidFill>
              </a:rPr>
              <a:t>cestná :</a:t>
            </a:r>
            <a:r>
              <a:rPr lang="sk-SK" sz="2000" dirty="0" smtClean="0">
                <a:solidFill>
                  <a:schemeClr val="bg1"/>
                </a:solidFill>
              </a:rPr>
              <a:t> cesty a diaľnice – autá, autobusy....</a:t>
            </a:r>
          </a:p>
          <a:p>
            <a:pPr marL="457200" indent="-457200">
              <a:buAutoNum type="arabicPeriod"/>
            </a:pPr>
            <a:r>
              <a:rPr lang="sk-SK" sz="2000" dirty="0" smtClean="0">
                <a:solidFill>
                  <a:srgbClr val="FF0000"/>
                </a:solidFill>
              </a:rPr>
              <a:t>železničná:  </a:t>
            </a:r>
            <a:r>
              <a:rPr lang="sk-SK" sz="2000" dirty="0" smtClean="0">
                <a:solidFill>
                  <a:schemeClr val="bg1"/>
                </a:solidFill>
              </a:rPr>
              <a:t>koľajnice – vlaky, električky...</a:t>
            </a:r>
          </a:p>
          <a:p>
            <a:pPr marL="457200" indent="-457200">
              <a:buAutoNum type="arabicPeriod"/>
            </a:pPr>
            <a:r>
              <a:rPr lang="sk-SK" sz="2000" dirty="0" smtClean="0">
                <a:solidFill>
                  <a:srgbClr val="FF0000"/>
                </a:solidFill>
              </a:rPr>
              <a:t>lodná: </a:t>
            </a:r>
            <a:r>
              <a:rPr lang="sk-SK" sz="2000" dirty="0" smtClean="0">
                <a:solidFill>
                  <a:schemeClr val="bg1"/>
                </a:solidFill>
              </a:rPr>
              <a:t> dopravné lode po Dunaji</a:t>
            </a:r>
          </a:p>
          <a:p>
            <a:pPr marL="457200" indent="-457200">
              <a:buAutoNum type="arabicPeriod"/>
            </a:pPr>
            <a:r>
              <a:rPr lang="sk-SK" sz="2000" dirty="0" smtClean="0">
                <a:solidFill>
                  <a:srgbClr val="FF0000"/>
                </a:solidFill>
              </a:rPr>
              <a:t>letecká: </a:t>
            </a:r>
            <a:r>
              <a:rPr lang="sk-SK" sz="2000" dirty="0" smtClean="0">
                <a:solidFill>
                  <a:schemeClr val="bg1"/>
                </a:solidFill>
              </a:rPr>
              <a:t>Letisko M. R. Štefánika v Bratislave</a:t>
            </a:r>
          </a:p>
          <a:p>
            <a:pPr marL="457200" indent="-457200"/>
            <a:r>
              <a:rPr lang="sk-SK" sz="2000" dirty="0" smtClean="0">
                <a:solidFill>
                  <a:srgbClr val="FF0000"/>
                </a:solidFill>
              </a:rPr>
              <a:t>Cestovné poriadky </a:t>
            </a:r>
            <a:r>
              <a:rPr lang="sk-SK" sz="2000" dirty="0" smtClean="0">
                <a:solidFill>
                  <a:schemeClr val="bg1"/>
                </a:solidFill>
              </a:rPr>
              <a:t>- informácie o odchodoch a príchodoch vlakov a 		     autobusov</a:t>
            </a:r>
            <a:endParaRPr lang="sk-SK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428728" y="428604"/>
            <a:ext cx="30233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DOPRAVA</a:t>
            </a:r>
            <a:endParaRPr lang="sk-SK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Zaoblený obdĺžnik 5"/>
          <p:cNvSpPr/>
          <p:nvPr/>
        </p:nvSpPr>
        <p:spPr>
          <a:xfrm>
            <a:off x="1071538" y="1285860"/>
            <a:ext cx="6357982" cy="3286148"/>
          </a:xfrm>
          <a:prstGeom prst="roundRect">
            <a:avLst/>
          </a:prstGeom>
          <a:gradFill flip="none" rotWithShape="1">
            <a:gsLst>
              <a:gs pos="0">
                <a:srgbClr val="9900CC">
                  <a:shade val="30000"/>
                  <a:satMod val="115000"/>
                </a:srgbClr>
              </a:gs>
              <a:gs pos="50000">
                <a:srgbClr val="9900CC">
                  <a:shade val="67500"/>
                  <a:satMod val="115000"/>
                </a:srgbClr>
              </a:gs>
              <a:gs pos="100000">
                <a:srgbClr val="9900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rgbClr val="FFC0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sk-SK" sz="2000" dirty="0" smtClean="0">
                <a:latin typeface="Comic Sans MS" pitchFamily="66" charset="0"/>
              </a:rPr>
              <a:t> </a:t>
            </a:r>
            <a:r>
              <a:rPr lang="sk-SK" sz="1600" b="1" dirty="0" smtClean="0">
                <a:latin typeface="Comic Sans MS" pitchFamily="66" charset="0"/>
              </a:rPr>
              <a:t>spôsob premiestňovania osôb </a:t>
            </a:r>
            <a:r>
              <a:rPr lang="sk-SK" sz="1600" dirty="0" smtClean="0">
                <a:latin typeface="Comic Sans MS" pitchFamily="66" charset="0"/>
              </a:rPr>
              <a:t>( osobná ) </a:t>
            </a:r>
            <a:r>
              <a:rPr lang="sk-SK" sz="1600" b="1" dirty="0" smtClean="0">
                <a:latin typeface="Comic Sans MS" pitchFamily="66" charset="0"/>
              </a:rPr>
              <a:t>a vecí </a:t>
            </a:r>
            <a:r>
              <a:rPr lang="sk-SK" sz="1600" dirty="0" smtClean="0">
                <a:latin typeface="Comic Sans MS" pitchFamily="66" charset="0"/>
              </a:rPr>
              <a:t> (</a:t>
            </a:r>
            <a:r>
              <a:rPr lang="sk-SK" sz="1600" b="1" dirty="0" smtClean="0">
                <a:latin typeface="Comic Sans MS" pitchFamily="66" charset="0"/>
              </a:rPr>
              <a:t> </a:t>
            </a:r>
            <a:r>
              <a:rPr lang="sk-SK" sz="1600" dirty="0" smtClean="0">
                <a:latin typeface="Comic Sans MS" pitchFamily="66" charset="0"/>
              </a:rPr>
              <a:t>nákladná ) </a:t>
            </a:r>
            <a:r>
              <a:rPr lang="sk-SK" sz="1600" b="1" dirty="0" smtClean="0">
                <a:latin typeface="Comic Sans MS" pitchFamily="66" charset="0"/>
              </a:rPr>
              <a:t>z miesta na miesto</a:t>
            </a:r>
          </a:p>
          <a:p>
            <a:pPr>
              <a:buFont typeface="Arial" pitchFamily="34" charset="0"/>
              <a:buChar char="•"/>
            </a:pPr>
            <a:r>
              <a:rPr lang="sk-SK" sz="1600" b="1" dirty="0" smtClean="0">
                <a:latin typeface="Comic Sans MS" pitchFamily="66" charset="0"/>
              </a:rPr>
              <a:t> </a:t>
            </a:r>
            <a:r>
              <a:rPr lang="sk-SK" sz="1600" dirty="0" smtClean="0">
                <a:latin typeface="Comic Sans MS" pitchFamily="66" charset="0"/>
              </a:rPr>
              <a:t>podľa toho, akým spôsobom a na akých cestách sa dopravné prostriedky pohybujú, rozlišujeme dopravu</a:t>
            </a:r>
            <a:r>
              <a:rPr lang="sk-SK" sz="1600" b="1" dirty="0" smtClean="0">
                <a:latin typeface="Comic Sans MS" pitchFamily="66" charset="0"/>
              </a:rPr>
              <a:t>:   </a:t>
            </a:r>
          </a:p>
          <a:p>
            <a:r>
              <a:rPr lang="sk-SK" sz="1600" b="1" dirty="0" smtClean="0">
                <a:latin typeface="Comic Sans MS" pitchFamily="66" charset="0"/>
              </a:rPr>
              <a:t>	    a) železničnú</a:t>
            </a:r>
          </a:p>
          <a:p>
            <a:r>
              <a:rPr lang="sk-SK" sz="1600" b="1" dirty="0" smtClean="0">
                <a:latin typeface="Comic Sans MS" pitchFamily="66" charset="0"/>
              </a:rPr>
              <a:t>	    b) cestnú</a:t>
            </a:r>
          </a:p>
          <a:p>
            <a:r>
              <a:rPr lang="sk-SK" sz="1600" b="1" dirty="0" smtClean="0">
                <a:latin typeface="Comic Sans MS" pitchFamily="66" charset="0"/>
              </a:rPr>
              <a:t>	    c) lodnú ( vodnú )</a:t>
            </a:r>
          </a:p>
          <a:p>
            <a:r>
              <a:rPr lang="sk-SK" sz="1600" b="1" dirty="0" smtClean="0">
                <a:latin typeface="Comic Sans MS" pitchFamily="66" charset="0"/>
              </a:rPr>
              <a:t>	    d) leteckú</a:t>
            </a:r>
          </a:p>
          <a:p>
            <a:pPr>
              <a:buFont typeface="Arial" pitchFamily="34" charset="0"/>
              <a:buChar char="•"/>
            </a:pPr>
            <a:r>
              <a:rPr lang="sk-SK" sz="1600" b="1" dirty="0" smtClean="0">
                <a:latin typeface="Comic Sans MS" pitchFamily="66" charset="0"/>
              </a:rPr>
              <a:t> základ </a:t>
            </a:r>
            <a:r>
              <a:rPr lang="sk-SK" sz="1600" dirty="0" smtClean="0">
                <a:latin typeface="Comic Sans MS" pitchFamily="66" charset="0"/>
              </a:rPr>
              <a:t>dopravy tvoria  </a:t>
            </a:r>
            <a:r>
              <a:rPr lang="sk-SK" sz="1600" b="1" dirty="0" smtClean="0">
                <a:latin typeface="Comic Sans MS" pitchFamily="66" charset="0"/>
              </a:rPr>
              <a:t>1. dopravné prostriedky</a:t>
            </a:r>
          </a:p>
          <a:p>
            <a:r>
              <a:rPr lang="sk-SK" sz="1600" b="1" dirty="0" smtClean="0">
                <a:latin typeface="Comic Sans MS" pitchFamily="66" charset="0"/>
              </a:rPr>
              <a:t>                          2. dopravné cesty</a:t>
            </a:r>
          </a:p>
          <a:p>
            <a:r>
              <a:rPr lang="sk-SK" sz="1600" b="1" dirty="0" smtClean="0">
                <a:latin typeface="Comic Sans MS" pitchFamily="66" charset="0"/>
              </a:rPr>
              <a:t>                          3. dopravné zariadenia </a:t>
            </a:r>
            <a:r>
              <a:rPr lang="sk-SK" sz="1600" dirty="0" smtClean="0">
                <a:latin typeface="Comic Sans MS" pitchFamily="66" charset="0"/>
              </a:rPr>
              <a:t>( prístavy, letiská, parkoviská)</a:t>
            </a:r>
          </a:p>
          <a:p>
            <a:pPr>
              <a:buFont typeface="Arial" pitchFamily="34" charset="0"/>
              <a:buChar char="•"/>
            </a:pPr>
            <a:endParaRPr lang="sk-SK" sz="2000" dirty="0">
              <a:latin typeface="Comic Sans MS" pitchFamily="66" charset="0"/>
            </a:endParaRPr>
          </a:p>
        </p:txBody>
      </p:sp>
      <p:sp>
        <p:nvSpPr>
          <p:cNvPr id="13" name="Tlačidlo akcie: Dopredu alebo Ďalej 12">
            <a:hlinkClick r:id="" action="ppaction://hlinkshowjump?jump=nextslide" highlightClick="1"/>
          </p:cNvPr>
          <p:cNvSpPr/>
          <p:nvPr/>
        </p:nvSpPr>
        <p:spPr>
          <a:xfrm>
            <a:off x="8001024" y="4214818"/>
            <a:ext cx="756664" cy="500066"/>
          </a:xfrm>
          <a:prstGeom prst="actionButtonForwardNext">
            <a:avLst/>
          </a:prstGeom>
          <a:solidFill>
            <a:srgbClr val="9900CC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428728" y="428604"/>
            <a:ext cx="55350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Ak vieš, odpovedz.</a:t>
            </a:r>
            <a:endParaRPr lang="sk-SK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Zaoblený obdĺžnik 5"/>
          <p:cNvSpPr/>
          <p:nvPr/>
        </p:nvSpPr>
        <p:spPr>
          <a:xfrm>
            <a:off x="1214414" y="1428736"/>
            <a:ext cx="6357982" cy="2500330"/>
          </a:xfrm>
          <a:prstGeom prst="roundRect">
            <a:avLst/>
          </a:prstGeom>
          <a:gradFill flip="none" rotWithShape="1">
            <a:gsLst>
              <a:gs pos="0">
                <a:srgbClr val="9900CC">
                  <a:shade val="30000"/>
                  <a:satMod val="115000"/>
                </a:srgbClr>
              </a:gs>
              <a:gs pos="50000">
                <a:srgbClr val="9900CC">
                  <a:shade val="67500"/>
                  <a:satMod val="115000"/>
                </a:srgbClr>
              </a:gs>
              <a:gs pos="100000">
                <a:srgbClr val="9900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rgbClr val="FFC0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sk-SK" sz="2000" dirty="0" smtClean="0">
                <a:latin typeface="Comic Sans MS" pitchFamily="66" charset="0"/>
              </a:rPr>
              <a:t> Čo myslíte, ako ľudia voľakedy prekonávali vzdialenosti medzi mestami a dedinami?</a:t>
            </a:r>
          </a:p>
          <a:p>
            <a:pPr>
              <a:buFont typeface="Arial" pitchFamily="34" charset="0"/>
              <a:buChar char="•"/>
            </a:pPr>
            <a:r>
              <a:rPr lang="sk-SK" sz="2000" dirty="0" smtClean="0">
                <a:latin typeface="Comic Sans MS" pitchFamily="66" charset="0"/>
              </a:rPr>
              <a:t> V čom bolo cestovanie iné ako dnes?</a:t>
            </a:r>
          </a:p>
          <a:p>
            <a:pPr>
              <a:buFont typeface="Arial" pitchFamily="34" charset="0"/>
              <a:buChar char="•"/>
            </a:pPr>
            <a:r>
              <a:rPr lang="sk-SK" sz="2000" dirty="0" smtClean="0">
                <a:latin typeface="Comic Sans MS" pitchFamily="66" charset="0"/>
              </a:rPr>
              <a:t> Ako dlho ľudia cestovali?</a:t>
            </a:r>
          </a:p>
          <a:p>
            <a:pPr>
              <a:buFont typeface="Arial" pitchFamily="34" charset="0"/>
              <a:buChar char="•"/>
            </a:pPr>
            <a:r>
              <a:rPr lang="sk-SK" sz="2000" dirty="0" smtClean="0">
                <a:latin typeface="Comic Sans MS" pitchFamily="66" charset="0"/>
              </a:rPr>
              <a:t> Aké boli cesty?</a:t>
            </a:r>
          </a:p>
          <a:p>
            <a:pPr>
              <a:buFont typeface="Arial" pitchFamily="34" charset="0"/>
              <a:buChar char="•"/>
            </a:pPr>
            <a:r>
              <a:rPr lang="sk-SK" sz="2000" dirty="0" smtClean="0">
                <a:latin typeface="Comic Sans MS" pitchFamily="66" charset="0"/>
              </a:rPr>
              <a:t> Existovali cestovné poriadky, autobusové a vlakové stanice?</a:t>
            </a:r>
          </a:p>
          <a:p>
            <a:r>
              <a:rPr lang="sk-SK" sz="2000" dirty="0" smtClean="0">
                <a:latin typeface="Comic Sans MS" pitchFamily="66" charset="0"/>
              </a:rPr>
              <a:t>  </a:t>
            </a:r>
            <a:endParaRPr lang="sk-SK" sz="2000" dirty="0">
              <a:latin typeface="Comic Sans MS" pitchFamily="66" charset="0"/>
            </a:endParaRPr>
          </a:p>
        </p:txBody>
      </p:sp>
      <p:sp>
        <p:nvSpPr>
          <p:cNvPr id="13" name="Tlačidlo akcie: Dopredu alebo Ďalej 12">
            <a:hlinkClick r:id="" action="ppaction://hlinkshowjump?jump=nextslide" highlightClick="1"/>
          </p:cNvPr>
          <p:cNvSpPr/>
          <p:nvPr/>
        </p:nvSpPr>
        <p:spPr>
          <a:xfrm>
            <a:off x="8001024" y="4214818"/>
            <a:ext cx="756664" cy="500066"/>
          </a:xfrm>
          <a:prstGeom prst="actionButtonForwardNext">
            <a:avLst/>
          </a:prstGeom>
          <a:solidFill>
            <a:srgbClr val="9900CC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071538" y="428604"/>
            <a:ext cx="284090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 minulosti</a:t>
            </a:r>
            <a:endParaRPr lang="sk-SK" sz="4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Zaoblený obdĺžnik 2"/>
          <p:cNvSpPr/>
          <p:nvPr/>
        </p:nvSpPr>
        <p:spPr>
          <a:xfrm>
            <a:off x="357158" y="4214818"/>
            <a:ext cx="6429420" cy="2428892"/>
          </a:xfrm>
          <a:prstGeom prst="roundRect">
            <a:avLst/>
          </a:prstGeom>
          <a:gradFill flip="none" rotWithShape="1">
            <a:gsLst>
              <a:gs pos="0">
                <a:srgbClr val="9900CC">
                  <a:shade val="30000"/>
                  <a:satMod val="115000"/>
                </a:srgbClr>
              </a:gs>
              <a:gs pos="50000">
                <a:srgbClr val="9900CC">
                  <a:shade val="67500"/>
                  <a:satMod val="115000"/>
                </a:srgbClr>
              </a:gs>
              <a:gs pos="100000">
                <a:srgbClr val="9900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rgbClr val="FFC0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2400" dirty="0" smtClean="0">
                <a:solidFill>
                  <a:srgbClr val="FFC000"/>
                </a:solidFill>
                <a:latin typeface="Comic Sans MS" pitchFamily="66" charset="0"/>
              </a:rPr>
              <a:t>3. Železničná doprava</a:t>
            </a:r>
          </a:p>
          <a:p>
            <a:r>
              <a:rPr lang="sk-SK" dirty="0" smtClean="0">
                <a:latin typeface="Comic Sans MS" pitchFamily="66" charset="0"/>
              </a:rPr>
              <a:t>- v 19. storočí – konská železnica medzi Bratislavou a Trnavou</a:t>
            </a:r>
          </a:p>
          <a:p>
            <a:pPr>
              <a:buFontTx/>
              <a:buChar char="-"/>
            </a:pPr>
            <a:r>
              <a:rPr lang="sk-SK" dirty="0" smtClean="0">
                <a:latin typeface="Comic Sans MS" pitchFamily="66" charset="0"/>
              </a:rPr>
              <a:t>neskôr ďalšie železničné trate – parné lokomotívy </a:t>
            </a:r>
          </a:p>
          <a:p>
            <a:r>
              <a:rPr lang="sk-SK" dirty="0" smtClean="0">
                <a:latin typeface="Comic Sans MS" pitchFamily="66" charset="0"/>
              </a:rPr>
              <a:t> prvá na trase Bratislava - Viedeň</a:t>
            </a:r>
          </a:p>
          <a:p>
            <a:endParaRPr lang="sk-SK" sz="3200" dirty="0">
              <a:latin typeface="Comic Sans MS" pitchFamily="66" charset="0"/>
            </a:endParaRPr>
          </a:p>
        </p:txBody>
      </p:sp>
      <p:sp>
        <p:nvSpPr>
          <p:cNvPr id="4" name="Zaoblený obdĺžnik 3"/>
          <p:cNvSpPr/>
          <p:nvPr/>
        </p:nvSpPr>
        <p:spPr>
          <a:xfrm>
            <a:off x="4500562" y="214290"/>
            <a:ext cx="3929090" cy="1428760"/>
          </a:xfrm>
          <a:prstGeom prst="roundRect">
            <a:avLst/>
          </a:prstGeom>
          <a:gradFill flip="none" rotWithShape="1">
            <a:gsLst>
              <a:gs pos="0">
                <a:srgbClr val="9900CC">
                  <a:shade val="30000"/>
                  <a:satMod val="115000"/>
                </a:srgbClr>
              </a:gs>
              <a:gs pos="50000">
                <a:srgbClr val="9900CC">
                  <a:shade val="67500"/>
                  <a:satMod val="115000"/>
                </a:srgbClr>
              </a:gs>
              <a:gs pos="100000">
                <a:srgbClr val="9900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rgbClr val="FFC0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sk-SK" sz="4000" dirty="0" smtClean="0">
                <a:latin typeface="Comic Sans MS" pitchFamily="66" charset="0"/>
              </a:rPr>
              <a:t> </a:t>
            </a:r>
            <a:r>
              <a:rPr lang="sk-SK" sz="2400" dirty="0" smtClean="0">
                <a:solidFill>
                  <a:srgbClr val="FFC000"/>
                </a:solidFill>
                <a:latin typeface="Comic Sans MS" pitchFamily="66" charset="0"/>
              </a:rPr>
              <a:t>1.Cestná doprava</a:t>
            </a:r>
          </a:p>
          <a:p>
            <a:pPr>
              <a:buFontTx/>
              <a:buChar char="-"/>
            </a:pPr>
            <a:r>
              <a:rPr lang="sk-SK" dirty="0" smtClean="0">
                <a:latin typeface="Comic Sans MS" pitchFamily="66" charset="0"/>
              </a:rPr>
              <a:t> najstaršia, vozy s kolesami, koče</a:t>
            </a:r>
          </a:p>
          <a:p>
            <a:pPr>
              <a:buFontTx/>
              <a:buChar char="-"/>
            </a:pPr>
            <a:r>
              <a:rPr lang="sk-SK" dirty="0" smtClean="0">
                <a:latin typeface="Comic Sans MS" pitchFamily="66" charset="0"/>
              </a:rPr>
              <a:t> budovanie asfaltových ciest vo všetkých mestách a dedinách </a:t>
            </a:r>
          </a:p>
          <a:p>
            <a:endParaRPr lang="sk-SK" sz="2400" dirty="0">
              <a:latin typeface="Comic Sans MS" pitchFamily="66" charset="0"/>
            </a:endParaRPr>
          </a:p>
        </p:txBody>
      </p:sp>
      <p:sp>
        <p:nvSpPr>
          <p:cNvPr id="7" name="Tlačidlo akcie: Dopredu alebo Ďalej 6">
            <a:hlinkClick r:id="" action="ppaction://hlinkshowjump?jump=nextslide" highlightClick="1"/>
          </p:cNvPr>
          <p:cNvSpPr/>
          <p:nvPr/>
        </p:nvSpPr>
        <p:spPr>
          <a:xfrm>
            <a:off x="7858148" y="2714620"/>
            <a:ext cx="756664" cy="500066"/>
          </a:xfrm>
          <a:prstGeom prst="actionButtonForwardNext">
            <a:avLst/>
          </a:prstGeom>
          <a:solidFill>
            <a:srgbClr val="9900CC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Zaoblený obdĺžnik 7"/>
          <p:cNvSpPr/>
          <p:nvPr/>
        </p:nvSpPr>
        <p:spPr>
          <a:xfrm>
            <a:off x="428596" y="2143116"/>
            <a:ext cx="4500594" cy="1000132"/>
          </a:xfrm>
          <a:prstGeom prst="roundRect">
            <a:avLst/>
          </a:prstGeom>
          <a:gradFill flip="none" rotWithShape="1">
            <a:gsLst>
              <a:gs pos="0">
                <a:srgbClr val="9900CC">
                  <a:shade val="30000"/>
                  <a:satMod val="115000"/>
                </a:srgbClr>
              </a:gs>
              <a:gs pos="50000">
                <a:srgbClr val="9900CC">
                  <a:shade val="67500"/>
                  <a:satMod val="115000"/>
                </a:srgbClr>
              </a:gs>
              <a:gs pos="100000">
                <a:srgbClr val="9900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rgbClr val="FFC0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k-SK" sz="2400" dirty="0" smtClean="0">
                <a:solidFill>
                  <a:srgbClr val="FFC000"/>
                </a:solidFill>
                <a:latin typeface="Comic Sans MS" pitchFamily="66" charset="0"/>
              </a:rPr>
              <a:t>2. Vodná doprava</a:t>
            </a:r>
          </a:p>
          <a:p>
            <a:r>
              <a:rPr lang="sk-SK" dirty="0" smtClean="0">
                <a:latin typeface="Comic Sans MS" pitchFamily="66" charset="0"/>
              </a:rPr>
              <a:t>- V 11. storočí – pltníctvo na rieke Váh </a:t>
            </a:r>
          </a:p>
          <a:p>
            <a:endParaRPr lang="sk-SK" sz="2400" dirty="0">
              <a:latin typeface="Comic Sans MS" pitchFamily="66" charset="0"/>
            </a:endParaRPr>
          </a:p>
        </p:txBody>
      </p:sp>
      <p:sp>
        <p:nvSpPr>
          <p:cNvPr id="9" name="Zaoblený obdĺžnik 8"/>
          <p:cNvSpPr/>
          <p:nvPr/>
        </p:nvSpPr>
        <p:spPr>
          <a:xfrm>
            <a:off x="6786578" y="4286256"/>
            <a:ext cx="1928826" cy="2286016"/>
          </a:xfrm>
          <a:prstGeom prst="roundRect">
            <a:avLst>
              <a:gd name="adj" fmla="val 9078"/>
            </a:avLst>
          </a:prstGeom>
          <a:gradFill flip="none" rotWithShape="1">
            <a:gsLst>
              <a:gs pos="0">
                <a:srgbClr val="9900CC">
                  <a:shade val="30000"/>
                  <a:satMod val="115000"/>
                </a:srgbClr>
              </a:gs>
              <a:gs pos="50000">
                <a:srgbClr val="9900CC">
                  <a:shade val="67500"/>
                  <a:satMod val="115000"/>
                </a:srgbClr>
              </a:gs>
              <a:gs pos="100000">
                <a:srgbClr val="9900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rgbClr val="FFC0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sk-SK" sz="2400" dirty="0" smtClean="0">
                <a:solidFill>
                  <a:srgbClr val="FFC000"/>
                </a:solidFill>
                <a:latin typeface="Comic Sans MS" pitchFamily="66" charset="0"/>
              </a:rPr>
              <a:t>4. Letecká  doprava</a:t>
            </a:r>
          </a:p>
          <a:p>
            <a:r>
              <a:rPr lang="sk-SK" dirty="0" smtClean="0">
                <a:solidFill>
                  <a:schemeClr val="bg1"/>
                </a:solidFill>
                <a:latin typeface="Comic Sans MS" pitchFamily="66" charset="0"/>
              </a:rPr>
              <a:t> najmladšia, začiatkom 20. storočia</a:t>
            </a:r>
          </a:p>
          <a:p>
            <a:endParaRPr lang="sk-SK" sz="2400" dirty="0">
              <a:latin typeface="Comic Sans MS" pitchFamily="66" charset="0"/>
            </a:endParaRPr>
          </a:p>
        </p:txBody>
      </p:sp>
      <p:pic>
        <p:nvPicPr>
          <p:cNvPr id="7170" name="Picture 2" descr="http://www.penzion-campino.sk/img/okolie/pl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785926"/>
            <a:ext cx="3037341" cy="2428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285852" y="285728"/>
            <a:ext cx="395198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Cestná doprava:</a:t>
            </a:r>
            <a:endParaRPr lang="sk-SK" sz="4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Zaoblený obdĺžnik 2"/>
          <p:cNvSpPr/>
          <p:nvPr/>
        </p:nvSpPr>
        <p:spPr>
          <a:xfrm>
            <a:off x="642910" y="928670"/>
            <a:ext cx="4929222" cy="1214446"/>
          </a:xfrm>
          <a:prstGeom prst="roundRect">
            <a:avLst/>
          </a:prstGeom>
          <a:gradFill flip="none" rotWithShape="1">
            <a:gsLst>
              <a:gs pos="0">
                <a:srgbClr val="9900CC">
                  <a:shade val="30000"/>
                  <a:satMod val="115000"/>
                </a:srgbClr>
              </a:gs>
              <a:gs pos="50000">
                <a:srgbClr val="9900CC">
                  <a:shade val="67500"/>
                  <a:satMod val="115000"/>
                </a:srgbClr>
              </a:gs>
              <a:gs pos="100000">
                <a:srgbClr val="9900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rgbClr val="FFC0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sk-SK" sz="2400" dirty="0" smtClean="0">
                <a:latin typeface="Comic Sans MS" pitchFamily="66" charset="0"/>
              </a:rPr>
              <a:t>  na Slovensku najviac využívaná</a:t>
            </a:r>
          </a:p>
          <a:p>
            <a:pPr>
              <a:buFont typeface="Arial" pitchFamily="34" charset="0"/>
              <a:buChar char="•"/>
            </a:pPr>
            <a:r>
              <a:rPr lang="sk-SK" sz="2400" dirty="0" smtClean="0">
                <a:latin typeface="Comic Sans MS" pitchFamily="66" charset="0"/>
              </a:rPr>
              <a:t>  cesty a diaľnice</a:t>
            </a:r>
          </a:p>
          <a:p>
            <a:pPr algn="ctr"/>
            <a:r>
              <a:rPr lang="sk-SK" sz="2400" dirty="0" smtClean="0">
                <a:latin typeface="Comic Sans MS" pitchFamily="66" charset="0"/>
              </a:rPr>
              <a:t>Zákon o cestnej premávke </a:t>
            </a:r>
            <a:endParaRPr lang="sk-SK" sz="2400" dirty="0">
              <a:latin typeface="Comic Sans MS" pitchFamily="66" charset="0"/>
            </a:endParaRPr>
          </a:p>
        </p:txBody>
      </p:sp>
      <p:sp>
        <p:nvSpPr>
          <p:cNvPr id="9" name="Tlačidlo akcie: Dopredu alebo Ďalej 8">
            <a:hlinkClick r:id="" action="ppaction://hlinkshowjump?jump=nextslide" highlightClick="1"/>
          </p:cNvPr>
          <p:cNvSpPr/>
          <p:nvPr/>
        </p:nvSpPr>
        <p:spPr>
          <a:xfrm>
            <a:off x="7929586" y="3286124"/>
            <a:ext cx="756664" cy="500066"/>
          </a:xfrm>
          <a:prstGeom prst="actionButtonForwardNext">
            <a:avLst/>
          </a:prstGeom>
          <a:solidFill>
            <a:srgbClr val="9900CC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42" name="Picture 2" descr="http://t1.gstatic.com/images?q=tbn:ANd9GcSk3bW9wNAWH47va5OLpdVIpYB_k339hpt1jbaJohWHpF_O8VhyAD7Kc-m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071678"/>
            <a:ext cx="2672352" cy="2000264"/>
          </a:xfrm>
          <a:prstGeom prst="rect">
            <a:avLst/>
          </a:prstGeom>
          <a:noFill/>
        </p:spPr>
      </p:pic>
      <p:pic>
        <p:nvPicPr>
          <p:cNvPr id="10244" name="Picture 4" descr="http://t1.gstatic.com/images?q=tbn:ANd9GcSz3dNXeo0ACnCN4wAEyOq8WGleXsxvAqNRxMGaDoUfU13Hc0yeq68FrFc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4000504"/>
            <a:ext cx="3429024" cy="2657495"/>
          </a:xfrm>
          <a:prstGeom prst="rect">
            <a:avLst/>
          </a:prstGeom>
          <a:noFill/>
        </p:spPr>
      </p:pic>
      <p:pic>
        <p:nvPicPr>
          <p:cNvPr id="10246" name="Picture 6" descr="http://t1.gstatic.com/images?q=tbn:ANd9GcQITLZVvl_i8zjVS7vZbXttnE-lQVlDTfvJdINemt76bfkvZXm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4000504"/>
            <a:ext cx="3465836" cy="2643206"/>
          </a:xfrm>
          <a:prstGeom prst="rect">
            <a:avLst/>
          </a:prstGeom>
          <a:noFill/>
        </p:spPr>
      </p:pic>
      <p:pic>
        <p:nvPicPr>
          <p:cNvPr id="10247" name="Picture 7" descr="C:\Documents and Settings\q\Local Settings\Temporary Internet Files\Content.IE5\3S3OACE1\MC900321024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8" y="714356"/>
            <a:ext cx="1813255" cy="1147572"/>
          </a:xfrm>
          <a:prstGeom prst="rect">
            <a:avLst/>
          </a:prstGeom>
          <a:noFill/>
        </p:spPr>
      </p:pic>
      <p:pic>
        <p:nvPicPr>
          <p:cNvPr id="10249" name="Picture 9" descr="C:\Documents and Settings\q\Local Settings\Temporary Internet Files\Content.IE5\509PK6E2\MC900197870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86050" y="2071678"/>
            <a:ext cx="2071702" cy="1931123"/>
          </a:xfrm>
          <a:prstGeom prst="rect">
            <a:avLst/>
          </a:prstGeom>
          <a:noFill/>
        </p:spPr>
      </p:pic>
      <p:pic>
        <p:nvPicPr>
          <p:cNvPr id="10251" name="Picture 11" descr="C:\Documents and Settings\q\Local Settings\Temporary Internet Files\Content.IE5\ZU3CFPPF\MP900178606[1]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8596" y="3929066"/>
            <a:ext cx="1785950" cy="2692387"/>
          </a:xfrm>
          <a:prstGeom prst="rect">
            <a:avLst/>
          </a:prstGeom>
          <a:noFill/>
        </p:spPr>
      </p:pic>
      <p:pic>
        <p:nvPicPr>
          <p:cNvPr id="10252" name="Picture 12" descr="C:\Documents and Settings\q\Local Settings\Temporary Internet Files\Content.IE5\X1QSTSDD\MC900183338[1]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42910" y="2214554"/>
            <a:ext cx="1828800" cy="17693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285852" y="285728"/>
            <a:ext cx="481792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Železničná doprava:</a:t>
            </a:r>
            <a:endParaRPr lang="sk-SK" sz="4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Zaoblený obdĺžnik 2"/>
          <p:cNvSpPr/>
          <p:nvPr/>
        </p:nvSpPr>
        <p:spPr>
          <a:xfrm>
            <a:off x="642910" y="1142984"/>
            <a:ext cx="6143668" cy="1143008"/>
          </a:xfrm>
          <a:prstGeom prst="roundRect">
            <a:avLst/>
          </a:prstGeom>
          <a:gradFill flip="none" rotWithShape="1">
            <a:gsLst>
              <a:gs pos="0">
                <a:srgbClr val="9900CC">
                  <a:shade val="30000"/>
                  <a:satMod val="115000"/>
                </a:srgbClr>
              </a:gs>
              <a:gs pos="50000">
                <a:srgbClr val="9900CC">
                  <a:shade val="67500"/>
                  <a:satMod val="115000"/>
                </a:srgbClr>
              </a:gs>
              <a:gs pos="100000">
                <a:srgbClr val="9900CC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solidFill>
              <a:srgbClr val="FFC0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sk-SK" sz="4000" dirty="0" smtClean="0">
                <a:latin typeface="Comic Sans MS" pitchFamily="66" charset="0"/>
              </a:rPr>
              <a:t> koľajnice</a:t>
            </a:r>
          </a:p>
          <a:p>
            <a:pPr algn="ctr"/>
            <a:r>
              <a:rPr lang="sk-SK" sz="2000" dirty="0" smtClean="0">
                <a:latin typeface="Comic Sans MS" pitchFamily="66" charset="0"/>
              </a:rPr>
              <a:t>Železnice slovenskej republiky</a:t>
            </a:r>
            <a:endParaRPr lang="sk-SK" sz="2000" dirty="0">
              <a:latin typeface="Comic Sans MS" pitchFamily="66" charset="0"/>
            </a:endParaRPr>
          </a:p>
        </p:txBody>
      </p:sp>
      <p:sp>
        <p:nvSpPr>
          <p:cNvPr id="9" name="Tlačidlo akcie: Dopredu alebo Ďalej 8">
            <a:hlinkClick r:id="" action="ppaction://hlinkshowjump?jump=nextslide" highlightClick="1"/>
          </p:cNvPr>
          <p:cNvSpPr/>
          <p:nvPr/>
        </p:nvSpPr>
        <p:spPr>
          <a:xfrm flipV="1">
            <a:off x="7643834" y="1714488"/>
            <a:ext cx="928694" cy="642942"/>
          </a:xfrm>
          <a:prstGeom prst="actionButtonForwardNext">
            <a:avLst/>
          </a:prstGeom>
          <a:solidFill>
            <a:srgbClr val="9900CC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26627" name="Picture 3" descr="C:\Documents and Settings\q\Local Settings\Temporary Internet Files\Content.IE5\ZU3CFPPF\MC900326672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2786058"/>
            <a:ext cx="2842312" cy="1192121"/>
          </a:xfrm>
          <a:prstGeom prst="rect">
            <a:avLst/>
          </a:prstGeom>
          <a:noFill/>
        </p:spPr>
      </p:pic>
      <p:pic>
        <p:nvPicPr>
          <p:cNvPr id="26629" name="Picture 5" descr="C:\Documents and Settings\q\Local Settings\Temporary Internet Files\Content.IE5\THLTYHTR\MC900411378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2143116"/>
            <a:ext cx="3000396" cy="2412352"/>
          </a:xfrm>
          <a:prstGeom prst="rect">
            <a:avLst/>
          </a:prstGeom>
          <a:noFill/>
        </p:spPr>
      </p:pic>
      <p:pic>
        <p:nvPicPr>
          <p:cNvPr id="26630" name="Picture 6" descr="C:\Documents and Settings\q\Local Settings\Temporary Internet Files\Content.IE5\5YD6EBU0\MC900415748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2428868"/>
            <a:ext cx="2214943" cy="22324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285852" y="285728"/>
            <a:ext cx="380123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Lodná doprava:</a:t>
            </a:r>
            <a:endParaRPr lang="sk-SK" sz="4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Zaoblený obdĺžnik 2"/>
          <p:cNvSpPr/>
          <p:nvPr/>
        </p:nvSpPr>
        <p:spPr>
          <a:xfrm>
            <a:off x="714348" y="1071546"/>
            <a:ext cx="7715304" cy="1214446"/>
          </a:xfrm>
          <a:prstGeom prst="round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sk-SK" sz="4000" dirty="0" smtClean="0">
                <a:latin typeface="Comic Sans MS" pitchFamily="66" charset="0"/>
              </a:rPr>
              <a:t> </a:t>
            </a:r>
            <a:r>
              <a:rPr lang="sk-SK" sz="2800" dirty="0" smtClean="0">
                <a:solidFill>
                  <a:srgbClr val="FF0000"/>
                </a:solidFill>
                <a:latin typeface="Comic Sans MS" pitchFamily="66" charset="0"/>
              </a:rPr>
              <a:t>po rieke Dunaj, Váh, Bodrog</a:t>
            </a:r>
          </a:p>
          <a:p>
            <a:pPr>
              <a:buFont typeface="Arial" pitchFamily="34" charset="0"/>
              <a:buChar char="•"/>
            </a:pPr>
            <a:r>
              <a:rPr lang="sk-SK" sz="2800" dirty="0" smtClean="0">
                <a:solidFill>
                  <a:srgbClr val="FF0000"/>
                </a:solidFill>
                <a:latin typeface="Comic Sans MS" pitchFamily="66" charset="0"/>
              </a:rPr>
              <a:t>  prístavy: Bratislava, Komárno, Štúrovo </a:t>
            </a:r>
            <a:endParaRPr lang="sk-SK" sz="2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Tlačidlo akcie: Dopredu alebo Ďalej 8">
            <a:hlinkClick r:id="" action="ppaction://hlinkshowjump?jump=nextslide" highlightClick="1"/>
          </p:cNvPr>
          <p:cNvSpPr/>
          <p:nvPr/>
        </p:nvSpPr>
        <p:spPr>
          <a:xfrm>
            <a:off x="7429520" y="357166"/>
            <a:ext cx="756664" cy="500066"/>
          </a:xfrm>
          <a:prstGeom prst="actionButtonForwardNext">
            <a:avLst/>
          </a:prstGeom>
          <a:solidFill>
            <a:srgbClr val="9900CC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27650" name="Picture 2" descr="C:\Documents and Settings\q\Local Settings\Temporary Internet Files\Content.IE5\3S3OACE1\MC90044039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00108"/>
            <a:ext cx="3579693" cy="3786214"/>
          </a:xfrm>
          <a:prstGeom prst="rect">
            <a:avLst/>
          </a:prstGeom>
          <a:noFill/>
        </p:spPr>
      </p:pic>
      <p:pic>
        <p:nvPicPr>
          <p:cNvPr id="27651" name="Picture 3" descr="C:\Program Files\Microsoft Office\MEDIA\CAGCAT10\j029215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2714620"/>
            <a:ext cx="3429024" cy="4068784"/>
          </a:xfrm>
          <a:prstGeom prst="rect">
            <a:avLst/>
          </a:prstGeom>
          <a:noFill/>
        </p:spPr>
      </p:pic>
      <p:pic>
        <p:nvPicPr>
          <p:cNvPr id="27652" name="Picture 4" descr="C:\Documents and Settings\q\Local Settings\Temporary Internet Files\Content.IE5\V5IHT591\MC900089402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5984" y="3929066"/>
            <a:ext cx="2991131" cy="27189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285852" y="285728"/>
            <a:ext cx="414434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k-SK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Letecká doprava:</a:t>
            </a:r>
            <a:endParaRPr lang="sk-SK" sz="44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Zaoblený obdĺžnik 2"/>
          <p:cNvSpPr/>
          <p:nvPr/>
        </p:nvSpPr>
        <p:spPr>
          <a:xfrm>
            <a:off x="1357290" y="1142984"/>
            <a:ext cx="6929486" cy="150019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FFC0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sk-SK" sz="2800" dirty="0" smtClean="0">
                <a:latin typeface="Comic Sans MS" pitchFamily="66" charset="0"/>
              </a:rPr>
              <a:t> </a:t>
            </a:r>
            <a:r>
              <a:rPr lang="sk-SK" sz="2400" dirty="0" smtClean="0">
                <a:latin typeface="Comic Sans MS" pitchFamily="66" charset="0"/>
              </a:rPr>
              <a:t>na Slovensku menej rozvinutá</a:t>
            </a:r>
          </a:p>
          <a:p>
            <a:pPr>
              <a:buFont typeface="Arial" pitchFamily="34" charset="0"/>
              <a:buChar char="•"/>
            </a:pPr>
            <a:r>
              <a:rPr lang="sk-SK" sz="2400" dirty="0" smtClean="0">
                <a:latin typeface="Comic Sans MS" pitchFamily="66" charset="0"/>
              </a:rPr>
              <a:t> letisko M. R. Štefánika   v Bratislave</a:t>
            </a:r>
          </a:p>
          <a:p>
            <a:pPr>
              <a:buFont typeface="Arial" pitchFamily="34" charset="0"/>
              <a:buChar char="•"/>
            </a:pPr>
            <a:r>
              <a:rPr lang="sk-SK" sz="2400" dirty="0" smtClean="0">
                <a:latin typeface="Comic Sans MS" pitchFamily="66" charset="0"/>
              </a:rPr>
              <a:t> vrtuľníky – záchranári, hasiči</a:t>
            </a:r>
          </a:p>
          <a:p>
            <a:pPr>
              <a:buFont typeface="Arial" pitchFamily="34" charset="0"/>
              <a:buChar char="•"/>
            </a:pPr>
            <a:endParaRPr lang="sk-SK" sz="2800" dirty="0" smtClean="0">
              <a:latin typeface="Comic Sans MS" pitchFamily="66" charset="0"/>
            </a:endParaRPr>
          </a:p>
        </p:txBody>
      </p:sp>
      <p:sp>
        <p:nvSpPr>
          <p:cNvPr id="9" name="Tlačidlo akcie: Dopredu alebo Ďalej 8">
            <a:hlinkClick r:id="" action="ppaction://hlinkshowjump?jump=nextslide" highlightClick="1"/>
          </p:cNvPr>
          <p:cNvSpPr/>
          <p:nvPr/>
        </p:nvSpPr>
        <p:spPr>
          <a:xfrm>
            <a:off x="7929586" y="3286124"/>
            <a:ext cx="756664" cy="500066"/>
          </a:xfrm>
          <a:prstGeom prst="actionButtonForwardNext">
            <a:avLst/>
          </a:prstGeom>
          <a:solidFill>
            <a:srgbClr val="9900CC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28675" name="Picture 3" descr="C:\Documents and Settings\q\Local Settings\Temporary Internet Files\Content.IE5\X1QSTSDD\MP900399852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571743"/>
            <a:ext cx="6143668" cy="4094179"/>
          </a:xfrm>
          <a:prstGeom prst="rect">
            <a:avLst/>
          </a:prstGeom>
          <a:noFill/>
        </p:spPr>
      </p:pic>
      <p:pic>
        <p:nvPicPr>
          <p:cNvPr id="28676" name="Picture 4" descr="C:\Documents and Settings\q\Local Settings\Temporary Internet Files\Content.IE5\C12DLHCY\MC900441707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2000240"/>
            <a:ext cx="2743200" cy="2743200"/>
          </a:xfrm>
          <a:prstGeom prst="rect">
            <a:avLst/>
          </a:prstGeom>
          <a:noFill/>
        </p:spPr>
      </p:pic>
      <p:pic>
        <p:nvPicPr>
          <p:cNvPr id="28677" name="Picture 5" descr="C:\Documents and Settings\q\Local Settings\Temporary Internet Files\Content.IE5\CZWYF4P6\MP900422424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4286256"/>
            <a:ext cx="2987664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láčik 1"/>
          <p:cNvSpPr/>
          <p:nvPr/>
        </p:nvSpPr>
        <p:spPr>
          <a:xfrm>
            <a:off x="1714480" y="285728"/>
            <a:ext cx="6215106" cy="3357610"/>
          </a:xfrm>
          <a:prstGeom prst="cloudCallout">
            <a:avLst>
              <a:gd name="adj1" fmla="val -23549"/>
              <a:gd name="adj2" fmla="val 77984"/>
            </a:avLst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endParaRPr lang="sk-SK"/>
          </a:p>
        </p:txBody>
      </p:sp>
      <p:sp>
        <p:nvSpPr>
          <p:cNvPr id="3" name="Obdĺžnik 2"/>
          <p:cNvSpPr/>
          <p:nvPr/>
        </p:nvSpPr>
        <p:spPr>
          <a:xfrm>
            <a:off x="2214546" y="1142984"/>
            <a:ext cx="612789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sk-SK" sz="2400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 odchodoch a príchodoch vlakov a autobusov</a:t>
            </a:r>
          </a:p>
          <a:p>
            <a:r>
              <a:rPr lang="sk-SK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nás informujú </a:t>
            </a:r>
            <a:r>
              <a:rPr lang="sk-SK" sz="2400" u="sng" dirty="0" smtClean="0">
                <a:ln w="1905"/>
                <a:solidFill>
                  <a:srgbClr val="9900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cestovné poriadky</a:t>
            </a:r>
            <a:r>
              <a:rPr lang="sk-SK" sz="2400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sk-SK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Dnes </a:t>
            </a:r>
          </a:p>
          <a:p>
            <a:r>
              <a:rPr lang="sk-SK" sz="2400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už väčšinou využívame cestovný poriadok na </a:t>
            </a:r>
          </a:p>
          <a:p>
            <a:r>
              <a:rPr lang="sk-SK" sz="240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</a:t>
            </a:r>
            <a:r>
              <a:rPr lang="sk-SK" sz="2400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nternete.</a:t>
            </a:r>
            <a:endParaRPr lang="sk-SK" sz="2400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Tlačidlo akcie: Dopredu alebo Ďalej 3">
            <a:hlinkClick r:id="" action="ppaction://hlinkshowjump?jump=nextslide" highlightClick="1"/>
          </p:cNvPr>
          <p:cNvSpPr/>
          <p:nvPr/>
        </p:nvSpPr>
        <p:spPr>
          <a:xfrm>
            <a:off x="8001024" y="3214686"/>
            <a:ext cx="756664" cy="500066"/>
          </a:xfrm>
          <a:prstGeom prst="actionButtonForwardNext">
            <a:avLst/>
          </a:prstGeom>
          <a:solidFill>
            <a:srgbClr val="9900CC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321</Words>
  <Application>Microsoft Office PowerPoint</Application>
  <PresentationFormat>Prezentácia na obrazovke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zshrinova</dc:creator>
  <cp:lastModifiedBy>ziak</cp:lastModifiedBy>
  <cp:revision>70</cp:revision>
  <dcterms:created xsi:type="dcterms:W3CDTF">2011-11-05T20:09:40Z</dcterms:created>
  <dcterms:modified xsi:type="dcterms:W3CDTF">2014-11-19T10:27:18Z</dcterms:modified>
</cp:coreProperties>
</file>